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ntserrat Classic" charset="1" panose="00000500000000000000"/>
      <p:regular r:id="rId13"/>
    </p:embeddedFont>
    <p:embeddedFont>
      <p:font typeface="Glacial Indifference" charset="1" panose="00000000000000000000"/>
      <p:regular r:id="rId14"/>
    </p:embeddedFont>
    <p:embeddedFont>
      <p:font typeface="Glacial Indifference Bold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1.jpeg" Type="http://schemas.openxmlformats.org/officeDocument/2006/relationships/image"/><Relationship Id="rId6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87819" y="370799"/>
            <a:ext cx="19863638" cy="10457138"/>
          </a:xfrm>
          <a:custGeom>
            <a:avLst/>
            <a:gdLst/>
            <a:ahLst/>
            <a:cxnLst/>
            <a:rect r="r" b="b" t="t" l="l"/>
            <a:pathLst>
              <a:path h="10457138" w="19863638">
                <a:moveTo>
                  <a:pt x="0" y="0"/>
                </a:moveTo>
                <a:lnTo>
                  <a:pt x="19863638" y="0"/>
                </a:lnTo>
                <a:lnTo>
                  <a:pt x="19863638" y="10457138"/>
                </a:lnTo>
                <a:lnTo>
                  <a:pt x="0" y="1045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12486" t="0" r="-12486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2641924" y="3855259"/>
            <a:ext cx="7969752" cy="8209660"/>
            <a:chOff x="-46990" y="-72390"/>
            <a:chExt cx="4218940" cy="43459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46990" y="-72390"/>
              <a:ext cx="4218940" cy="4345940"/>
            </a:xfrm>
            <a:custGeom>
              <a:avLst/>
              <a:gdLst/>
              <a:ahLst/>
              <a:cxnLst/>
              <a:rect r="r" b="b" t="t" l="l"/>
              <a:pathLst>
                <a:path h="4345940" w="4218940">
                  <a:moveTo>
                    <a:pt x="471170" y="1262380"/>
                  </a:moveTo>
                  <a:cubicBezTo>
                    <a:pt x="436880" y="1319530"/>
                    <a:pt x="2540" y="890270"/>
                    <a:pt x="52070" y="1285240"/>
                  </a:cubicBezTo>
                  <a:cubicBezTo>
                    <a:pt x="76200" y="1479550"/>
                    <a:pt x="265430" y="1691640"/>
                    <a:pt x="421640" y="1798320"/>
                  </a:cubicBezTo>
                  <a:cubicBezTo>
                    <a:pt x="299720" y="1714500"/>
                    <a:pt x="167640" y="1772920"/>
                    <a:pt x="181610" y="1921510"/>
                  </a:cubicBezTo>
                  <a:cubicBezTo>
                    <a:pt x="190500" y="2021840"/>
                    <a:pt x="241300" y="2127250"/>
                    <a:pt x="295910" y="2209800"/>
                  </a:cubicBezTo>
                  <a:cubicBezTo>
                    <a:pt x="383540" y="2344420"/>
                    <a:pt x="510540" y="2449830"/>
                    <a:pt x="591820" y="2586990"/>
                  </a:cubicBezTo>
                  <a:cubicBezTo>
                    <a:pt x="492760" y="2482850"/>
                    <a:pt x="396240" y="2338070"/>
                    <a:pt x="266700" y="2269490"/>
                  </a:cubicBezTo>
                  <a:cubicBezTo>
                    <a:pt x="13970" y="2132330"/>
                    <a:pt x="0" y="2400300"/>
                    <a:pt x="125730" y="2548890"/>
                  </a:cubicBezTo>
                  <a:cubicBezTo>
                    <a:pt x="331470" y="2790190"/>
                    <a:pt x="524510" y="3037840"/>
                    <a:pt x="697230" y="3303270"/>
                  </a:cubicBezTo>
                  <a:cubicBezTo>
                    <a:pt x="585470" y="3135630"/>
                    <a:pt x="405130" y="2904490"/>
                    <a:pt x="229870" y="2834640"/>
                  </a:cubicBezTo>
                  <a:cubicBezTo>
                    <a:pt x="119380" y="2790190"/>
                    <a:pt x="25400" y="2879090"/>
                    <a:pt x="64770" y="2993390"/>
                  </a:cubicBezTo>
                  <a:cubicBezTo>
                    <a:pt x="115570" y="3138170"/>
                    <a:pt x="275590" y="3232150"/>
                    <a:pt x="369570" y="3346450"/>
                  </a:cubicBezTo>
                  <a:cubicBezTo>
                    <a:pt x="317500" y="3276600"/>
                    <a:pt x="207010" y="3422650"/>
                    <a:pt x="208280" y="3470910"/>
                  </a:cubicBezTo>
                  <a:cubicBezTo>
                    <a:pt x="210820" y="3557270"/>
                    <a:pt x="307340" y="3683000"/>
                    <a:pt x="350520" y="3755390"/>
                  </a:cubicBezTo>
                  <a:cubicBezTo>
                    <a:pt x="468630" y="3950970"/>
                    <a:pt x="617220" y="4137660"/>
                    <a:pt x="811530" y="4260849"/>
                  </a:cubicBezTo>
                  <a:cubicBezTo>
                    <a:pt x="944880" y="4345940"/>
                    <a:pt x="1061720" y="4173220"/>
                    <a:pt x="982980" y="4057649"/>
                  </a:cubicBezTo>
                  <a:cubicBezTo>
                    <a:pt x="1023620" y="4075429"/>
                    <a:pt x="1143000" y="3944620"/>
                    <a:pt x="1135380" y="3935729"/>
                  </a:cubicBezTo>
                  <a:cubicBezTo>
                    <a:pt x="1226820" y="4052570"/>
                    <a:pt x="1264920" y="4057649"/>
                    <a:pt x="1412240" y="4044949"/>
                  </a:cubicBezTo>
                  <a:cubicBezTo>
                    <a:pt x="1466850" y="4112259"/>
                    <a:pt x="1532890" y="4188459"/>
                    <a:pt x="1625600" y="4193540"/>
                  </a:cubicBezTo>
                  <a:cubicBezTo>
                    <a:pt x="2084070" y="4183380"/>
                    <a:pt x="1286510" y="3215640"/>
                    <a:pt x="1215390" y="3027680"/>
                  </a:cubicBezTo>
                  <a:cubicBezTo>
                    <a:pt x="1452880" y="3375660"/>
                    <a:pt x="1739900" y="3682999"/>
                    <a:pt x="1988820" y="4020820"/>
                  </a:cubicBezTo>
                  <a:cubicBezTo>
                    <a:pt x="2045970" y="4098290"/>
                    <a:pt x="2104390" y="4218940"/>
                    <a:pt x="2202180" y="4251960"/>
                  </a:cubicBezTo>
                  <a:cubicBezTo>
                    <a:pt x="2324100" y="4292600"/>
                    <a:pt x="2424430" y="4156710"/>
                    <a:pt x="2363470" y="4048760"/>
                  </a:cubicBezTo>
                  <a:cubicBezTo>
                    <a:pt x="2256790" y="3844290"/>
                    <a:pt x="2119630" y="3653790"/>
                    <a:pt x="2009140" y="3453130"/>
                  </a:cubicBezTo>
                  <a:cubicBezTo>
                    <a:pt x="2127250" y="3590290"/>
                    <a:pt x="2233930" y="3810000"/>
                    <a:pt x="2438400" y="3826510"/>
                  </a:cubicBezTo>
                  <a:cubicBezTo>
                    <a:pt x="2622550" y="3840480"/>
                    <a:pt x="2559050" y="3591560"/>
                    <a:pt x="2567940" y="3590290"/>
                  </a:cubicBezTo>
                  <a:cubicBezTo>
                    <a:pt x="2701290" y="3569970"/>
                    <a:pt x="2830830" y="3569970"/>
                    <a:pt x="2796540" y="3401060"/>
                  </a:cubicBezTo>
                  <a:cubicBezTo>
                    <a:pt x="2874010" y="3473450"/>
                    <a:pt x="2926080" y="3596640"/>
                    <a:pt x="3031490" y="3630930"/>
                  </a:cubicBezTo>
                  <a:cubicBezTo>
                    <a:pt x="3112770" y="3657600"/>
                    <a:pt x="3216910" y="3620770"/>
                    <a:pt x="3234690" y="3530600"/>
                  </a:cubicBezTo>
                  <a:cubicBezTo>
                    <a:pt x="3239770" y="3506470"/>
                    <a:pt x="3214370" y="3356610"/>
                    <a:pt x="3181350" y="3357880"/>
                  </a:cubicBezTo>
                  <a:cubicBezTo>
                    <a:pt x="3365500" y="3360420"/>
                    <a:pt x="3393440" y="3202940"/>
                    <a:pt x="3310890" y="3064510"/>
                  </a:cubicBezTo>
                  <a:cubicBezTo>
                    <a:pt x="3088640" y="2594610"/>
                    <a:pt x="2830830" y="2141220"/>
                    <a:pt x="2542540" y="1708150"/>
                  </a:cubicBezTo>
                  <a:cubicBezTo>
                    <a:pt x="2693670" y="1934210"/>
                    <a:pt x="2880360" y="2142490"/>
                    <a:pt x="3039110" y="2363470"/>
                  </a:cubicBezTo>
                  <a:cubicBezTo>
                    <a:pt x="3188970" y="2571749"/>
                    <a:pt x="3319780" y="2811780"/>
                    <a:pt x="3496310" y="2997199"/>
                  </a:cubicBezTo>
                  <a:cubicBezTo>
                    <a:pt x="3591560" y="3097529"/>
                    <a:pt x="3801110" y="3129279"/>
                    <a:pt x="3808730" y="2942589"/>
                  </a:cubicBezTo>
                  <a:cubicBezTo>
                    <a:pt x="3821430" y="2679699"/>
                    <a:pt x="3661410" y="2473959"/>
                    <a:pt x="3561080" y="2247899"/>
                  </a:cubicBezTo>
                  <a:cubicBezTo>
                    <a:pt x="3646170" y="2368549"/>
                    <a:pt x="3738880" y="2613659"/>
                    <a:pt x="3929380" y="2579370"/>
                  </a:cubicBezTo>
                  <a:cubicBezTo>
                    <a:pt x="4022090" y="2562859"/>
                    <a:pt x="4041140" y="2480309"/>
                    <a:pt x="4019550" y="2399030"/>
                  </a:cubicBezTo>
                  <a:cubicBezTo>
                    <a:pt x="3934460" y="2068830"/>
                    <a:pt x="3749040" y="1775460"/>
                    <a:pt x="3572510" y="1488440"/>
                  </a:cubicBezTo>
                  <a:cubicBezTo>
                    <a:pt x="3573780" y="1487170"/>
                    <a:pt x="3575050" y="1487170"/>
                    <a:pt x="3575050" y="1485900"/>
                  </a:cubicBezTo>
                  <a:cubicBezTo>
                    <a:pt x="3924300" y="1875790"/>
                    <a:pt x="4218940" y="1794510"/>
                    <a:pt x="3967480" y="1244600"/>
                  </a:cubicBezTo>
                  <a:cubicBezTo>
                    <a:pt x="3884930" y="1032510"/>
                    <a:pt x="3774440" y="576580"/>
                    <a:pt x="3503930" y="524510"/>
                  </a:cubicBezTo>
                  <a:cubicBezTo>
                    <a:pt x="3398520" y="504190"/>
                    <a:pt x="3241040" y="591820"/>
                    <a:pt x="3299460" y="716280"/>
                  </a:cubicBezTo>
                  <a:cubicBezTo>
                    <a:pt x="3322320" y="763270"/>
                    <a:pt x="3357880" y="855980"/>
                    <a:pt x="3394710" y="892810"/>
                  </a:cubicBezTo>
                  <a:cubicBezTo>
                    <a:pt x="3102610" y="629920"/>
                    <a:pt x="2857500" y="184150"/>
                    <a:pt x="2454910" y="86360"/>
                  </a:cubicBezTo>
                  <a:cubicBezTo>
                    <a:pt x="2346960" y="78740"/>
                    <a:pt x="2291080" y="193040"/>
                    <a:pt x="2322830" y="285750"/>
                  </a:cubicBezTo>
                  <a:cubicBezTo>
                    <a:pt x="2227580" y="205740"/>
                    <a:pt x="2061210" y="0"/>
                    <a:pt x="1915160" y="96520"/>
                  </a:cubicBezTo>
                  <a:cubicBezTo>
                    <a:pt x="1826260" y="158750"/>
                    <a:pt x="1870710" y="308610"/>
                    <a:pt x="1921510" y="377190"/>
                  </a:cubicBezTo>
                  <a:cubicBezTo>
                    <a:pt x="2254250" y="826770"/>
                    <a:pt x="2586990" y="1276350"/>
                    <a:pt x="2919730" y="1725930"/>
                  </a:cubicBezTo>
                  <a:cubicBezTo>
                    <a:pt x="2574290" y="1272540"/>
                    <a:pt x="2193290" y="834390"/>
                    <a:pt x="1780540" y="440690"/>
                  </a:cubicBezTo>
                  <a:cubicBezTo>
                    <a:pt x="1672590" y="341630"/>
                    <a:pt x="1424940" y="15240"/>
                    <a:pt x="1249680" y="135890"/>
                  </a:cubicBezTo>
                  <a:cubicBezTo>
                    <a:pt x="1016000" y="295910"/>
                    <a:pt x="1503680" y="732790"/>
                    <a:pt x="1602740" y="854710"/>
                  </a:cubicBezTo>
                  <a:cubicBezTo>
                    <a:pt x="1758950" y="1054100"/>
                    <a:pt x="1918970" y="1253490"/>
                    <a:pt x="2057400" y="1464310"/>
                  </a:cubicBezTo>
                  <a:cubicBezTo>
                    <a:pt x="1823720" y="1223010"/>
                    <a:pt x="1275080" y="469900"/>
                    <a:pt x="984250" y="419100"/>
                  </a:cubicBezTo>
                  <a:cubicBezTo>
                    <a:pt x="770890" y="407670"/>
                    <a:pt x="869950" y="675640"/>
                    <a:pt x="955040" y="769620"/>
                  </a:cubicBezTo>
                  <a:cubicBezTo>
                    <a:pt x="855980" y="683260"/>
                    <a:pt x="740410" y="622300"/>
                    <a:pt x="646430" y="727710"/>
                  </a:cubicBezTo>
                  <a:cubicBezTo>
                    <a:pt x="615950" y="762000"/>
                    <a:pt x="595630" y="906780"/>
                    <a:pt x="655320" y="929640"/>
                  </a:cubicBezTo>
                  <a:cubicBezTo>
                    <a:pt x="427990" y="844550"/>
                    <a:pt x="520700" y="1178560"/>
                    <a:pt x="471170" y="1262380"/>
                  </a:cubicBezTo>
                  <a:close/>
                </a:path>
              </a:pathLst>
            </a:custGeom>
            <a:blipFill>
              <a:blip r:embed="rId3"/>
              <a:stretch>
                <a:fillRect l="1170" t="-2339" r="-1170" b="-577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38225" y="1028700"/>
            <a:ext cx="1215016" cy="1403905"/>
          </a:xfrm>
          <a:custGeom>
            <a:avLst/>
            <a:gdLst/>
            <a:ahLst/>
            <a:cxnLst/>
            <a:rect r="r" b="b" t="t" l="l"/>
            <a:pathLst>
              <a:path h="1403905" w="1215016">
                <a:moveTo>
                  <a:pt x="0" y="0"/>
                </a:moveTo>
                <a:lnTo>
                  <a:pt x="1215016" y="0"/>
                </a:lnTo>
                <a:lnTo>
                  <a:pt x="1215016" y="1403905"/>
                </a:lnTo>
                <a:lnTo>
                  <a:pt x="0" y="1403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14541"/>
            <a:ext cx="11090975" cy="234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9"/>
              </a:lnSpc>
            </a:pPr>
            <a:r>
              <a:rPr lang="en-US" sz="9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MULTI-MODAL</a:t>
            </a:r>
          </a:p>
          <a:p>
            <a:pPr algn="l">
              <a:lnSpc>
                <a:spcPts val="8899"/>
              </a:lnSpc>
            </a:pPr>
            <a:r>
              <a:rPr lang="en-US" sz="9999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ANALYSIS TOOL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8225" y="5970440"/>
            <a:ext cx="10255053" cy="372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Overview: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Purpose: A platf</a:t>
            </a: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orm for extracting actionable data and insights from images.</a:t>
            </a:r>
          </a:p>
          <a:p>
            <a:pPr algn="l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 Uses: TACO dataset analysis, glioblastoma early diagnosis, simple image text extraction.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1249" y="-222422"/>
            <a:ext cx="19139419" cy="10731844"/>
          </a:xfrm>
          <a:custGeom>
            <a:avLst/>
            <a:gdLst/>
            <a:ahLst/>
            <a:cxnLst/>
            <a:rect r="r" b="b" t="t" l="l"/>
            <a:pathLst>
              <a:path h="10731844" w="19139419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l="0" t="-11416" r="0" b="-11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3160" y="3005411"/>
            <a:ext cx="16230600" cy="5980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72"/>
              </a:lnSpc>
            </a:pPr>
            <a:r>
              <a:rPr lang="en-US" sz="3408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Categories of Insight</a:t>
            </a:r>
          </a:p>
          <a:p>
            <a:pPr algn="just" marL="735944" indent="-367972" lvl="1">
              <a:lnSpc>
                <a:spcPts val="4772"/>
              </a:lnSpc>
              <a:buAutoNum type="arabicPeriod" startAt="1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TACO dataset Analysis: Identify and assess gemstones.</a:t>
            </a:r>
          </a:p>
          <a:p>
            <a:pPr algn="just" marL="735944" indent="-367972" lvl="1">
              <a:lnSpc>
                <a:spcPts val="4772"/>
              </a:lnSpc>
              <a:buAutoNum type="arabicPeriod" startAt="1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Glioblastoma Early Diagnosis: Assist in detecting brain tumors.</a:t>
            </a:r>
          </a:p>
          <a:p>
            <a:pPr algn="just" marL="735944" indent="-367972" lvl="1">
              <a:lnSpc>
                <a:spcPts val="4772"/>
              </a:lnSpc>
              <a:buAutoNum type="arabicPeriod" startAt="1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Simple Image Text Extraction: Extract text from various image types.</a:t>
            </a:r>
          </a:p>
          <a:p>
            <a:pPr algn="just">
              <a:lnSpc>
                <a:spcPts val="4772"/>
              </a:lnSpc>
            </a:pPr>
          </a:p>
          <a:p>
            <a:pPr algn="just">
              <a:lnSpc>
                <a:spcPts val="4772"/>
              </a:lnSpc>
            </a:pPr>
            <a:r>
              <a:rPr lang="en-US" sz="3408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Analysis Modes</a:t>
            </a:r>
          </a:p>
          <a:p>
            <a:pPr algn="just" marL="735944" indent="-367972" lvl="1">
              <a:lnSpc>
                <a:spcPts val="4772"/>
              </a:lnSpc>
              <a:buAutoNum type="arabicPeriod" startAt="1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Detection: Identifies and outlines objects with confidence levels.</a:t>
            </a:r>
          </a:p>
          <a:p>
            <a:pPr algn="just" marL="735944" indent="-367972" lvl="1">
              <a:lnSpc>
                <a:spcPts val="4772"/>
              </a:lnSpc>
              <a:buAutoNum type="arabicPeriod" startAt="1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Segmentation: Isolates objects from the background.</a:t>
            </a:r>
          </a:p>
          <a:p>
            <a:pPr algn="just" marL="735944" indent="-367972" lvl="1">
              <a:lnSpc>
                <a:spcPts val="4772"/>
              </a:lnSpc>
              <a:buAutoNum type="arabicPeriod" startAt="1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Full Analysis: Combines detection and segmentation for comprehensive results.</a:t>
            </a:r>
          </a:p>
          <a:p>
            <a:pPr algn="just">
              <a:lnSpc>
                <a:spcPts val="4772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2700000">
            <a:off x="7081444" y="633427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9265" y="627622"/>
            <a:ext cx="17829470" cy="177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1"/>
              </a:lnSpc>
            </a:pPr>
            <a:r>
              <a:rPr lang="en-US" sz="756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ANALYSIS CATEGORIES &amp; </a:t>
            </a:r>
          </a:p>
          <a:p>
            <a:pPr algn="ctr">
              <a:lnSpc>
                <a:spcPts val="6731"/>
              </a:lnSpc>
            </a:pPr>
            <a:r>
              <a:rPr lang="en-US" sz="756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MODES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2758" y="-168046"/>
            <a:ext cx="18913516" cy="10623091"/>
          </a:xfrm>
          <a:custGeom>
            <a:avLst/>
            <a:gdLst/>
            <a:ahLst/>
            <a:cxnLst/>
            <a:rect r="r" b="b" t="t" l="l"/>
            <a:pathLst>
              <a:path h="10623091" w="18913516">
                <a:moveTo>
                  <a:pt x="0" y="0"/>
                </a:moveTo>
                <a:lnTo>
                  <a:pt x="18913516" y="0"/>
                </a:lnTo>
                <a:lnTo>
                  <a:pt x="18913516" y="10623092"/>
                </a:lnTo>
                <a:lnTo>
                  <a:pt x="0" y="1062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7081444" y="172851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66962" y="860853"/>
            <a:ext cx="14554077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HOW IT WORKS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6962" y="2381885"/>
            <a:ext cx="14554077" cy="780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Steps to Analyze Your Images</a:t>
            </a:r>
          </a:p>
          <a:p>
            <a:pPr algn="just" marL="734056" indent="-367028" lvl="1">
              <a:lnSpc>
                <a:spcPts val="4759"/>
              </a:lnSpc>
              <a:buAutoNum type="arabicPeriod" startAt="1"/>
            </a:pPr>
            <a:r>
              <a:rPr lang="en-US" sz="3399" u="sng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</a:t>
            </a:r>
            <a:r>
              <a:rPr lang="en-US" sz="3399" u="sng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age Upload: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Drag and drop your image into the tool.</a:t>
            </a:r>
          </a:p>
          <a:p>
            <a:pPr algn="just" marL="734056" indent="-367028" lvl="1">
              <a:lnSpc>
                <a:spcPts val="4759"/>
              </a:lnSpc>
              <a:buAutoNum type="arabicPeriod" startAt="1"/>
            </a:pPr>
            <a:r>
              <a:rPr lang="en-US" sz="3399" u="sng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</a:t>
            </a:r>
            <a:r>
              <a:rPr lang="en-US" sz="3399" u="sng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lect Analysis: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Choose the category and mode (Detection, Segmentation, or Full Analysis).</a:t>
            </a:r>
          </a:p>
          <a:p>
            <a:pPr algn="just" marL="734056" indent="-367028" lvl="1">
              <a:lnSpc>
                <a:spcPts val="4759"/>
              </a:lnSpc>
              <a:buAutoNum type="arabicPeriod" startAt="1"/>
            </a:pPr>
            <a:r>
              <a:rPr lang="en-US" sz="3399" u="sng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Pipeline for Custom Training: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The tool allows users to train their own datasets, offering flexible detection and segmentation results tailored to specific needs.</a:t>
            </a:r>
          </a:p>
          <a:p>
            <a:pPr algn="just" marL="734056" indent="-367028" lvl="1">
              <a:lnSpc>
                <a:spcPts val="4759"/>
              </a:lnSpc>
              <a:buAutoNum type="arabicPeriod" startAt="1"/>
            </a:pPr>
            <a:r>
              <a:rPr lang="en-US" sz="3399" u="sng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</a:t>
            </a:r>
            <a:r>
              <a:rPr lang="en-US" sz="3399" u="sng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nalyze: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Click "Analyze" to start processing.</a:t>
            </a:r>
          </a:p>
          <a:p>
            <a:pPr algn="just" marL="734056" indent="-367028" lvl="1">
              <a:lnSpc>
                <a:spcPts val="4759"/>
              </a:lnSpc>
              <a:buAutoNum type="arabicPeriod" startAt="1"/>
            </a:pPr>
            <a:r>
              <a:rPr lang="en-US" sz="3399" u="sng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Results:</a:t>
            </a:r>
          </a:p>
          <a:p>
            <a:pPr algn="just" marL="1468112" indent="-489371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isuals: Detection plots, outlined objects, segmented images.</a:t>
            </a:r>
          </a:p>
          <a:p>
            <a:pPr algn="just" marL="1468112" indent="-489371" lvl="2">
              <a:lnSpc>
                <a:spcPts val="4759"/>
              </a:lnSpc>
              <a:buFont typeface="Arial"/>
              <a:buChar char="⚬"/>
            </a:pP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</a:t>
            </a:r>
            <a:r>
              <a:rPr lang="en-US" sz="33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ta: Downloadable CSV with object details, folder of segmented objects.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2758" y="-168046"/>
            <a:ext cx="18913516" cy="10623091"/>
          </a:xfrm>
          <a:custGeom>
            <a:avLst/>
            <a:gdLst/>
            <a:ahLst/>
            <a:cxnLst/>
            <a:rect r="r" b="b" t="t" l="l"/>
            <a:pathLst>
              <a:path h="10623091" w="18913516">
                <a:moveTo>
                  <a:pt x="0" y="0"/>
                </a:moveTo>
                <a:lnTo>
                  <a:pt x="18913516" y="0"/>
                </a:lnTo>
                <a:lnTo>
                  <a:pt x="18913516" y="10623092"/>
                </a:lnTo>
                <a:lnTo>
                  <a:pt x="0" y="1062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700000">
            <a:off x="7081444" y="462793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057249" y="3318992"/>
            <a:ext cx="6953210" cy="3309138"/>
            <a:chOff x="0" y="0"/>
            <a:chExt cx="1023592" cy="487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3592" cy="487143"/>
            </a:xfrm>
            <a:custGeom>
              <a:avLst/>
              <a:gdLst/>
              <a:ahLst/>
              <a:cxnLst/>
              <a:rect r="r" b="b" t="t" l="l"/>
              <a:pathLst>
                <a:path h="487143" w="1023592">
                  <a:moveTo>
                    <a:pt x="0" y="0"/>
                  </a:moveTo>
                  <a:lnTo>
                    <a:pt x="1023592" y="0"/>
                  </a:lnTo>
                  <a:lnTo>
                    <a:pt x="1023592" y="487143"/>
                  </a:lnTo>
                  <a:lnTo>
                    <a:pt x="0" y="487143"/>
                  </a:lnTo>
                  <a:close/>
                </a:path>
              </a:pathLst>
            </a:custGeom>
            <a:blipFill>
              <a:blip r:embed="rId5"/>
              <a:stretch>
                <a:fillRect l="-168126" t="-20167" r="0" b="-2016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257300"/>
            <a:ext cx="16421038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WHAT CAN THE TOOL DETECT?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514531" y="6757737"/>
            <a:ext cx="4282948" cy="2749029"/>
          </a:xfrm>
          <a:custGeom>
            <a:avLst/>
            <a:gdLst/>
            <a:ahLst/>
            <a:cxnLst/>
            <a:rect r="r" b="b" t="t" l="l"/>
            <a:pathLst>
              <a:path h="2749029" w="4282948">
                <a:moveTo>
                  <a:pt x="0" y="0"/>
                </a:moveTo>
                <a:lnTo>
                  <a:pt x="4282948" y="0"/>
                </a:lnTo>
                <a:lnTo>
                  <a:pt x="4282948" y="2749029"/>
                </a:lnTo>
                <a:lnTo>
                  <a:pt x="0" y="2749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993" t="0" r="-23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4713" y="2683879"/>
            <a:ext cx="12057249" cy="7425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What Can the Tool Detect?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Text from Images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Extracts text from documents, signs, handwritten notes, and artwork using advanced Optical Character Recognition (OCR) technology.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Tool Used: Tesseract OCR for accurate and fast text extraction.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Brain Tumors (Glioblastoma Detection)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Assists in identifying early signs of glioblastoma from medical imaging (e.g., MRI scans).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Aids medical professionals in early detection, potentially leading to quicker diagnosis and treatment.</a:t>
            </a:r>
          </a:p>
          <a:p>
            <a:pPr algn="l" marL="604519" indent="-302260" lvl="1">
              <a:lnSpc>
                <a:spcPts val="3919"/>
              </a:lnSpc>
              <a:buAutoNum type="arabicPeriod" startAt="1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TACO 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Detects and classifies different types of waste in images.</a:t>
            </a:r>
          </a:p>
          <a:p>
            <a:pPr algn="l" marL="1209039" indent="-403013" lvl="2">
              <a:lnSpc>
                <a:spcPts val="3919"/>
              </a:lnSpc>
              <a:buFont typeface="Arial"/>
              <a:buChar char="⚬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Useful for environmental and waste management analysis, enabling efficient waste identification and processing.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7435" y="-261622"/>
            <a:ext cx="18871792" cy="10810245"/>
          </a:xfrm>
          <a:custGeom>
            <a:avLst/>
            <a:gdLst/>
            <a:ahLst/>
            <a:cxnLst/>
            <a:rect r="r" b="b" t="t" l="l"/>
            <a:pathLst>
              <a:path h="10810245" w="18871792">
                <a:moveTo>
                  <a:pt x="0" y="0"/>
                </a:moveTo>
                <a:lnTo>
                  <a:pt x="18871791" y="0"/>
                </a:lnTo>
                <a:lnTo>
                  <a:pt x="18871791" y="10810244"/>
                </a:lnTo>
                <a:lnTo>
                  <a:pt x="0" y="1081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-8154" r="0" b="-815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89672" y="8386179"/>
            <a:ext cx="15787249" cy="658447"/>
            <a:chOff x="0" y="0"/>
            <a:chExt cx="4157959" cy="1734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57959" cy="173418"/>
            </a:xfrm>
            <a:custGeom>
              <a:avLst/>
              <a:gdLst/>
              <a:ahLst/>
              <a:cxnLst/>
              <a:rect r="r" b="b" t="t" l="l"/>
              <a:pathLst>
                <a:path h="173418" w="4157959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2700000">
            <a:off x="7081444" y="3255195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989154" y="1227135"/>
            <a:ext cx="11090975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VISION &amp; MISSION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7034" y="2704865"/>
            <a:ext cx="652027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BEHIND THE SCENES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87034" y="3244615"/>
            <a:ext cx="6241424" cy="4504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Image Pr</a:t>
            </a: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ocessing: Preprocessing, normalization.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Detection &amp; Segmentation: YOLO model for fast and efficient analysis.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Text Extraction: Tesseract OCR for accurate text recognition.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AI Summarization: LangChain and Gemini AI for insightful summaries.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518219" y="2704865"/>
            <a:ext cx="652027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 &amp; SOLUTIONS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99455" y="3366135"/>
            <a:ext cx="5557801" cy="3488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Initial Hu</a:t>
            </a: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rdle: DETR’s long training times.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Adaptation: Shift to YOLO for faster training and real-time performance, with selective use of DETR where beneficial.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2258" y="-178998"/>
            <a:ext cx="18952515" cy="10644996"/>
          </a:xfrm>
          <a:custGeom>
            <a:avLst/>
            <a:gdLst/>
            <a:ahLst/>
            <a:cxnLst/>
            <a:rect r="r" b="b" t="t" l="l"/>
            <a:pathLst>
              <a:path h="10644996" w="18952515">
                <a:moveTo>
                  <a:pt x="0" y="0"/>
                </a:moveTo>
                <a:lnTo>
                  <a:pt x="18952516" y="0"/>
                </a:lnTo>
                <a:lnTo>
                  <a:pt x="18952516" y="10644996"/>
                </a:lnTo>
                <a:lnTo>
                  <a:pt x="0" y="10644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700000">
            <a:off x="3398540" y="409485"/>
            <a:ext cx="4125113" cy="4114800"/>
          </a:xfrm>
          <a:custGeom>
            <a:avLst/>
            <a:gdLst/>
            <a:ahLst/>
            <a:cxnLst/>
            <a:rect r="r" b="b" t="t" l="l"/>
            <a:pathLst>
              <a:path h="4114800" w="4125113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57300"/>
            <a:ext cx="11270614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FUTURE DIRECTIONS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851150"/>
            <a:ext cx="16230600" cy="6407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Future Possibilities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Advanced Summarization: Richer, more detailed summaries with LLM models.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Expanded Capabilities: Color analysis, shape detection, and more.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Database Integration: Secure storage and organization of results.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Get Involved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Explore the project repository, contribute improvements.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Visuals: Repository links, contact information.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86777" y="-536622"/>
            <a:ext cx="19182103" cy="12828031"/>
          </a:xfrm>
          <a:custGeom>
            <a:avLst/>
            <a:gdLst/>
            <a:ahLst/>
            <a:cxnLst/>
            <a:rect r="r" b="b" t="t" l="l"/>
            <a:pathLst>
              <a:path h="12828031" w="19182103">
                <a:moveTo>
                  <a:pt x="0" y="0"/>
                </a:moveTo>
                <a:lnTo>
                  <a:pt x="19182103" y="0"/>
                </a:lnTo>
                <a:lnTo>
                  <a:pt x="19182103" y="12828031"/>
                </a:lnTo>
                <a:lnTo>
                  <a:pt x="0" y="12828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7943" y="8386179"/>
            <a:ext cx="1199904" cy="658447"/>
          </a:xfrm>
          <a:custGeom>
            <a:avLst/>
            <a:gdLst/>
            <a:ahLst/>
            <a:cxnLst/>
            <a:rect r="r" b="b" t="t" l="l"/>
            <a:pathLst>
              <a:path h="658447" w="1199904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71073" y="4751339"/>
            <a:ext cx="2545855" cy="2941639"/>
          </a:xfrm>
          <a:custGeom>
            <a:avLst/>
            <a:gdLst/>
            <a:ahLst/>
            <a:cxnLst/>
            <a:rect r="r" b="b" t="t" l="l"/>
            <a:pathLst>
              <a:path h="2941639" w="2545855">
                <a:moveTo>
                  <a:pt x="0" y="0"/>
                </a:moveTo>
                <a:lnTo>
                  <a:pt x="2545854" y="0"/>
                </a:lnTo>
                <a:lnTo>
                  <a:pt x="2545854" y="2941639"/>
                </a:lnTo>
                <a:lnTo>
                  <a:pt x="0" y="2941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222751" y="2579290"/>
            <a:ext cx="9842498" cy="98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66195" y="3494326"/>
            <a:ext cx="6555609" cy="563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3"/>
              </a:lnSpc>
              <a:spcBef>
                <a:spcPct val="0"/>
              </a:spcBef>
            </a:pPr>
            <a:r>
              <a:rPr lang="en-US" sz="330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DAGOeYrd--4</dc:identifier>
  <dcterms:modified xsi:type="dcterms:W3CDTF">2011-08-01T06:04:30Z</dcterms:modified>
  <cp:revision>1</cp:revision>
  <dc:title>Black and White Minimalist Business Presentation</dc:title>
</cp:coreProperties>
</file>